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8" r:id="rId2"/>
    <p:sldId id="269" r:id="rId3"/>
    <p:sldId id="280" r:id="rId4"/>
    <p:sldId id="256" r:id="rId5"/>
    <p:sldId id="257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4" r:id="rId19"/>
    <p:sldId id="281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2A7F2-6CAD-462F-99F8-06B69898C14C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2C74-33B6-4862-B4E9-40BDE87CC3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49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42C74-33B6-4862-B4E9-40BDE87CC30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9974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D9E117-8D8C-411B-A801-E9CDB6E724E2}" type="datetimeFigureOut">
              <a:rPr lang="pl-PL" smtClean="0"/>
              <a:pPr/>
              <a:t>2020-02-24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57FD5E-27AC-4633-9DBF-BA5C59BA6A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2071678"/>
            <a:ext cx="5686436" cy="4143380"/>
          </a:xfrm>
        </p:spPr>
        <p:txBody>
          <a:bodyPr/>
          <a:lstStyle/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dirty="0" smtClean="0"/>
          </a:p>
          <a:p>
            <a:pPr marL="109728" indent="0" algn="ctr">
              <a:lnSpc>
                <a:spcPct val="150000"/>
              </a:lnSpc>
              <a:buNone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Informacja dla osób zainteresowanych szkoleniem lotniczym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sezonie 2020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0"/>
            <a:ext cx="4000496" cy="3714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/>
              <a:t>Szczegółowe wymagania jakie należy spełnić do uzyskania licencji pilota szybowcowego SPL określa rozporządzenie UE nr 1178/2011 FCL.210.S:</a:t>
            </a:r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dirty="0"/>
              <a:t>Osoba ubiegająca się o licencję LAPL(S) musi zaliczyć co </a:t>
            </a:r>
            <a:r>
              <a:rPr lang="pl-PL" sz="1800" dirty="0" smtClean="0"/>
              <a:t>najmniej: </a:t>
            </a:r>
            <a:br>
              <a:rPr lang="pl-PL" sz="1800" dirty="0" smtClean="0"/>
            </a:br>
            <a:r>
              <a:rPr lang="pl-PL" sz="1800" dirty="0" smtClean="0"/>
              <a:t>15 </a:t>
            </a:r>
            <a:r>
              <a:rPr lang="pl-PL" sz="1800" dirty="0"/>
              <a:t>godzin szkolenia w locie na szybowcach lub szybowcach z napędem, w tym co najmniej: </a:t>
            </a:r>
          </a:p>
          <a:p>
            <a:pPr marL="450850" indent="-450850" algn="just"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pl-PL" sz="1800" dirty="0" smtClean="0"/>
              <a:t>10 </a:t>
            </a:r>
            <a:r>
              <a:rPr lang="pl-PL" sz="1800" dirty="0"/>
              <a:t>godzin szkolenia w locie z instruktorem; </a:t>
            </a:r>
          </a:p>
          <a:p>
            <a:pPr marL="450850" indent="-450850" algn="just">
              <a:buClrTx/>
              <a:buSzPct val="100000"/>
              <a:buFont typeface="+mj-lt"/>
              <a:buAutoNum type="arabicParenR"/>
            </a:pPr>
            <a:r>
              <a:rPr lang="pl-PL" sz="1800" dirty="0" smtClean="0"/>
              <a:t>2 </a:t>
            </a:r>
            <a:r>
              <a:rPr lang="pl-PL" sz="1800" dirty="0"/>
              <a:t>godziny czasu lotu samodzielnego pod nadzorem; </a:t>
            </a:r>
          </a:p>
          <a:p>
            <a:pPr marL="450850" indent="-450850" algn="just">
              <a:buClrTx/>
              <a:buSzPct val="100000"/>
              <a:buFont typeface="+mj-lt"/>
              <a:buAutoNum type="arabicParenR"/>
            </a:pPr>
            <a:r>
              <a:rPr lang="pl-PL" sz="1800" dirty="0" smtClean="0"/>
              <a:t>45 </a:t>
            </a:r>
            <a:r>
              <a:rPr lang="pl-PL" sz="1800" dirty="0"/>
              <a:t>startów i lądowań; </a:t>
            </a:r>
          </a:p>
          <a:p>
            <a:pPr marL="450850" indent="-450850" algn="just">
              <a:buClrTx/>
              <a:buSzPct val="100000"/>
              <a:buFont typeface="+mj-lt"/>
              <a:buAutoNum type="arabicParenR"/>
            </a:pPr>
            <a:r>
              <a:rPr lang="pl-PL" sz="1800" dirty="0" smtClean="0"/>
              <a:t>1 </a:t>
            </a:r>
            <a:r>
              <a:rPr lang="pl-PL" sz="1800" dirty="0"/>
              <a:t>samodzielny lot nawigacyjny na odległość co najmniej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50 km </a:t>
            </a:r>
            <a:r>
              <a:rPr lang="pl-PL" sz="1800" dirty="0"/>
              <a:t>(27 mil morskich) lub 1 lot nawigacyjny z instruktorem </a:t>
            </a:r>
            <a:r>
              <a:rPr lang="pl-PL" sz="1800" dirty="0" smtClean="0"/>
              <a:t>na</a:t>
            </a:r>
            <a:br>
              <a:rPr lang="pl-PL" sz="1800" dirty="0" smtClean="0"/>
            </a:br>
            <a:r>
              <a:rPr lang="pl-PL" sz="1800" dirty="0" smtClean="0"/>
              <a:t>odległość </a:t>
            </a:r>
            <a:r>
              <a:rPr lang="pl-PL" sz="1800" dirty="0"/>
              <a:t>co najmniej 100 km (55 mil morskich).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84" y="188641"/>
            <a:ext cx="1214211" cy="122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5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b="1" dirty="0" smtClean="0"/>
              <a:t>Metody startu wpisywane do licencji SPL zgodnie z rozporządzeniem UE nr 1178/2011 FCL.130.S:</a:t>
            </a:r>
          </a:p>
          <a:p>
            <a:pPr marL="342900" indent="-342900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Uprawnienia wynikające z licencji SPL ograniczają się do metod startu wykorzystanych podczas egzaminu praktycznego. Ograniczenie to można znieść w przypadku zaliczenia przez pilota: </a:t>
            </a:r>
          </a:p>
          <a:p>
            <a:pPr algn="just">
              <a:buClrTx/>
              <a:buSzPct val="100000"/>
            </a:pPr>
            <a:r>
              <a:rPr lang="pl-PL" sz="1800" dirty="0" smtClean="0"/>
              <a:t>w przypadku startu z wyciągarką i za samochodem holującym, co najmniej 10 startów w ramach szkolenia w locie z instruktorem oraz 5 samodzielnych startów pod nadzorem; </a:t>
            </a:r>
          </a:p>
          <a:p>
            <a:pPr algn="just">
              <a:buClrTx/>
              <a:buSzPct val="100000"/>
            </a:pPr>
            <a:r>
              <a:rPr lang="pl-PL" sz="1800" dirty="0" smtClean="0"/>
              <a:t>w przypadku startu za samolotem holującym lub startu z własnym zespołem napędowym, co najmniej 5 startów w ramach szkolenia w locie z instruktorem oraz 5 startów samodzielnych pod nadzorem. W przypadku startu z własnym zespołem napędowym, szkolenie w locie z instruktorem może odbyć się na motoszybowcu turystycznym; </a:t>
            </a:r>
          </a:p>
          <a:p>
            <a:pPr algn="just">
              <a:buClrTx/>
              <a:buSzPct val="100000"/>
            </a:pPr>
            <a:r>
              <a:rPr lang="pl-PL" sz="1800" dirty="0" smtClean="0"/>
              <a:t>w przypadku startu z lin gumowych, co najmniej 3 startów w ramach szkolenia w locie z instruktorem lub samodzielnie pod nadzorem. 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84" y="188640"/>
            <a:ext cx="1214211" cy="122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7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 smtClean="0"/>
              <a:t>Warunki utrzymanie posiadanych uprawnień w poszczególnych rodzajach startów:</a:t>
            </a:r>
            <a:endParaRPr lang="pl-PL" sz="1800" b="1" dirty="0"/>
          </a:p>
          <a:p>
            <a:pPr marL="342900" indent="-342900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W </a:t>
            </a:r>
            <a:r>
              <a:rPr lang="pl-PL" sz="1800" dirty="0"/>
              <a:t>celu utrzymania uprawnień w każdej metodzie startu pilot musi wykonać co najmniej 5 startów w okresie ostatnich 24 miesięcy; nie dotyczy to startu z lin gumowych, w przypadku którego pilot wykonuje tylko dwa starty. </a:t>
            </a:r>
          </a:p>
          <a:p>
            <a:pPr marL="342900" indent="-342900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W </a:t>
            </a:r>
            <a:r>
              <a:rPr lang="pl-PL" sz="1800" dirty="0"/>
              <a:t>przypadku niespełnienia przez pilota wymagań określonych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lit</a:t>
            </a:r>
            <a:r>
              <a:rPr lang="pl-PL" sz="1800" dirty="0"/>
              <a:t>. </a:t>
            </a:r>
            <a:r>
              <a:rPr lang="pl-PL" sz="1800" dirty="0" smtClean="0"/>
              <a:t>a) </a:t>
            </a:r>
            <a:r>
              <a:rPr lang="pl-PL" sz="1800" dirty="0"/>
              <a:t>musi wykonać on dodatkowe starty z instruktorem lub samodzielnie pod nadzorem instruktora w celu wznowienia swoich uprawnień.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pic>
        <p:nvPicPr>
          <p:cNvPr id="5122" name="Picture 2" descr="C:\Documents and Settings\RAREK\Pulpit\Prezentacja AR\46069867_2174646335913050_281536393025001881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357694"/>
            <a:ext cx="4143404" cy="210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3857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24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3793711"/>
              </p:ext>
            </p:extLst>
          </p:nvPr>
        </p:nvGraphicFramePr>
        <p:xfrm>
          <a:off x="642910" y="1714488"/>
          <a:ext cx="7992889" cy="4532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616"/>
                <a:gridCol w="4350480"/>
                <a:gridCol w="368685"/>
                <a:gridCol w="958580"/>
                <a:gridCol w="147474"/>
                <a:gridCol w="1106054"/>
              </a:tblGrid>
              <a:tr h="306994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Nr zadania</a:t>
                      </a:r>
                      <a:endParaRPr lang="pl-PL" sz="14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Tytuł zadania</a:t>
                      </a:r>
                      <a:endParaRPr lang="pl-PL" sz="14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Ogólny czas lotów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66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Dual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PIC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 gridSpan="6">
                  <a:txBody>
                    <a:bodyPr/>
                    <a:lstStyle/>
                    <a:p>
                      <a:pPr algn="ctr"/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ZADANIA podstawowe(*) </a:t>
                      </a:r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SPL/I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Nauka pilotażu – start</a:t>
                      </a:r>
                      <a:r>
                        <a:rPr lang="pl-PL" sz="1400" baseline="0" dirty="0" smtClean="0"/>
                        <a:t> za wyciągarką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4.00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0.30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SPL/II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Nauka pilotażu – start</a:t>
                      </a:r>
                      <a:r>
                        <a:rPr lang="pl-PL" sz="1400" baseline="0" dirty="0" smtClean="0"/>
                        <a:t> na holu za samolotem</a:t>
                      </a:r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4.00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0.30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SPL/III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Nauka pilotażu – start</a:t>
                      </a:r>
                      <a:r>
                        <a:rPr lang="pl-PL" sz="1400" baseline="0" dirty="0" smtClean="0"/>
                        <a:t> na szybowcu z napędem</a:t>
                      </a:r>
                      <a:endParaRPr lang="pl-PL" sz="140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4.00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0.30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 gridSpan="6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ZADANIA uzupełniające (obowiązkowe) </a:t>
                      </a:r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SPL/IV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Nauka lądowania w terenie przygodnym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1.00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1.00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SPL/V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Loty termiczne i żaglowe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5.00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3.00</a:t>
                      </a:r>
                      <a:endParaRPr lang="pl-PL" sz="1400" dirty="0"/>
                    </a:p>
                  </a:txBody>
                  <a:tcPr anchor="ctr"/>
                </a:tc>
              </a:tr>
              <a:tr h="376770">
                <a:tc gridSpan="6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ZADANIA uzupełniające (nieobowiązkowe) </a:t>
                      </a:r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770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SPL/VI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Przeszkolenie na nowy typ szybowca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wg potrzeb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400" dirty="0" smtClean="0"/>
                        <a:t>wg potrzeb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440593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SPL/VII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Przeszkolenie na nowy rodzaj startu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wg potrzeb</a:t>
                      </a:r>
                    </a:p>
                    <a:p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wg potrzeb</a:t>
                      </a:r>
                    </a:p>
                    <a:p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188641"/>
            <a:ext cx="1224428" cy="131153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1052736"/>
            <a:ext cx="531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Zakres szkolenia praktycznego do licencji SPL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76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pl-PL" sz="2200" b="1" dirty="0"/>
              <a:t>Teoretyczny Kurs </a:t>
            </a:r>
            <a:r>
              <a:rPr lang="pl-PL" sz="2200" b="1" dirty="0" smtClean="0"/>
              <a:t>Samolotowy </a:t>
            </a:r>
            <a:r>
              <a:rPr lang="pl-PL" sz="2200" b="1" dirty="0"/>
              <a:t>realizowany jest w oparciu </a:t>
            </a:r>
            <a:br>
              <a:rPr lang="pl-PL" sz="2200" b="1" dirty="0"/>
            </a:br>
            <a:r>
              <a:rPr lang="pl-PL" sz="2200" b="1" dirty="0"/>
              <a:t>o </a:t>
            </a:r>
            <a:r>
              <a:rPr lang="pl-PL" altLang="pl-PL" sz="2200" b="1" dirty="0"/>
              <a:t>rozporządzenie UE nr 1178/2011</a:t>
            </a:r>
            <a:r>
              <a:rPr lang="pl-PL" altLang="pl-PL" sz="2200" b="1" dirty="0">
                <a:solidFill>
                  <a:schemeClr val="tx2"/>
                </a:solidFill>
              </a:rPr>
              <a:t> </a:t>
            </a:r>
            <a:r>
              <a:rPr lang="pl-PL" sz="2200" b="1" dirty="0"/>
              <a:t>zał. I część </a:t>
            </a:r>
            <a:r>
              <a:rPr lang="pl-PL" sz="2200" b="1" dirty="0" smtClean="0"/>
              <a:t>FCL</a:t>
            </a:r>
          </a:p>
          <a:p>
            <a:pPr marL="109728" indent="0" algn="just">
              <a:buNone/>
            </a:pPr>
            <a:endParaRPr lang="pl-PL" sz="1900" dirty="0" smtClean="0"/>
          </a:p>
          <a:p>
            <a:pPr marL="0" indent="0" algn="just">
              <a:buNone/>
            </a:pPr>
            <a:r>
              <a:rPr lang="pl-PL" sz="2100" dirty="0" smtClean="0"/>
              <a:t>Szkolenie </a:t>
            </a:r>
            <a:r>
              <a:rPr lang="pl-PL" sz="2100" dirty="0"/>
              <a:t>teoretyczne obejmuje </a:t>
            </a:r>
            <a:r>
              <a:rPr lang="pl-PL" sz="2100" dirty="0" smtClean="0"/>
              <a:t>100 </a:t>
            </a:r>
            <a:r>
              <a:rPr lang="pl-PL" sz="2100" dirty="0"/>
              <a:t>godzin wykładów i ćwiczeń z następujących przedmiotów:</a:t>
            </a:r>
          </a:p>
          <a:p>
            <a:pPr marL="0" indent="0" algn="just">
              <a:buNone/>
            </a:pPr>
            <a:endParaRPr lang="pl-PL" sz="1900" dirty="0"/>
          </a:p>
          <a:p>
            <a:pPr>
              <a:buClrTx/>
              <a:buSzPct val="100000"/>
            </a:pPr>
            <a:r>
              <a:rPr lang="pl-PL" sz="1900" dirty="0"/>
              <a:t>Prawo lotnicze – 14 godzin,</a:t>
            </a:r>
          </a:p>
          <a:p>
            <a:pPr>
              <a:buClrTx/>
              <a:buSzPct val="100000"/>
            </a:pPr>
            <a:r>
              <a:rPr lang="pl-PL" sz="1900" dirty="0"/>
              <a:t>Człowiek, możliwości i ograniczenia – 6 godzin,</a:t>
            </a:r>
          </a:p>
          <a:p>
            <a:pPr>
              <a:buClrTx/>
              <a:buSzPct val="100000"/>
            </a:pPr>
            <a:r>
              <a:rPr lang="pl-PL" sz="1900" dirty="0"/>
              <a:t>Meteorologia – 14 godzin,</a:t>
            </a:r>
          </a:p>
          <a:p>
            <a:pPr>
              <a:buClrTx/>
              <a:buSzPct val="100000"/>
            </a:pPr>
            <a:r>
              <a:rPr lang="pl-PL" sz="1900" dirty="0"/>
              <a:t>Łączność – 6 godzin,</a:t>
            </a:r>
          </a:p>
          <a:p>
            <a:pPr>
              <a:buClrTx/>
              <a:buSzPct val="100000"/>
            </a:pPr>
            <a:r>
              <a:rPr lang="pl-PL" sz="1900" dirty="0"/>
              <a:t>Zasady lotu – </a:t>
            </a:r>
            <a:r>
              <a:rPr lang="pl-PL" sz="1900" dirty="0" smtClean="0"/>
              <a:t>16 </a:t>
            </a:r>
            <a:r>
              <a:rPr lang="pl-PL" sz="1900" dirty="0"/>
              <a:t>godzin,</a:t>
            </a:r>
          </a:p>
          <a:p>
            <a:pPr>
              <a:buClrTx/>
              <a:buSzPct val="100000"/>
            </a:pPr>
            <a:r>
              <a:rPr lang="pl-PL" sz="1900" dirty="0"/>
              <a:t>Procedury – </a:t>
            </a:r>
            <a:r>
              <a:rPr lang="pl-PL" sz="1900" dirty="0" smtClean="0"/>
              <a:t>8 </a:t>
            </a:r>
            <a:r>
              <a:rPr lang="pl-PL" sz="1900" dirty="0"/>
              <a:t>godziny,</a:t>
            </a:r>
          </a:p>
          <a:p>
            <a:pPr>
              <a:buClrTx/>
              <a:buSzPct val="100000"/>
            </a:pPr>
            <a:r>
              <a:rPr lang="pl-PL" sz="1900" dirty="0"/>
              <a:t>Osiągi i planowanie lotu – </a:t>
            </a:r>
            <a:r>
              <a:rPr lang="pl-PL" sz="1900" dirty="0" smtClean="0"/>
              <a:t>8 </a:t>
            </a:r>
            <a:r>
              <a:rPr lang="pl-PL" sz="1900" dirty="0"/>
              <a:t>godziny,</a:t>
            </a:r>
          </a:p>
          <a:p>
            <a:pPr>
              <a:buClrTx/>
              <a:buSzPct val="100000"/>
            </a:pPr>
            <a:r>
              <a:rPr lang="pl-PL" sz="1900" dirty="0"/>
              <a:t>Ogólna wiedza o </a:t>
            </a:r>
            <a:r>
              <a:rPr lang="pl-PL" sz="1900" dirty="0" smtClean="0"/>
              <a:t>statku powietrznym -14 </a:t>
            </a:r>
            <a:r>
              <a:rPr lang="pl-PL" sz="1900" dirty="0"/>
              <a:t>godzin,</a:t>
            </a:r>
          </a:p>
          <a:p>
            <a:pPr>
              <a:buClrTx/>
              <a:buSzPct val="100000"/>
            </a:pPr>
            <a:r>
              <a:rPr lang="pl-PL" sz="1900" dirty="0" smtClean="0"/>
              <a:t>Nawigacja  </a:t>
            </a:r>
            <a:r>
              <a:rPr lang="pl-PL" sz="1900" dirty="0"/>
              <a:t>- </a:t>
            </a:r>
            <a:r>
              <a:rPr lang="pl-PL" sz="1900" dirty="0" smtClean="0"/>
              <a:t>14 </a:t>
            </a:r>
            <a:r>
              <a:rPr lang="pl-PL" sz="1900" dirty="0"/>
              <a:t>godzin.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7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1770168"/>
              </p:ext>
            </p:extLst>
          </p:nvPr>
        </p:nvGraphicFramePr>
        <p:xfrm>
          <a:off x="395536" y="1772816"/>
          <a:ext cx="8254006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120680"/>
                <a:gridCol w="792088"/>
                <a:gridCol w="76517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ZAD</a:t>
                      </a:r>
                      <a:endParaRPr lang="pl-PL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Tytuł zadania</a:t>
                      </a:r>
                      <a:endParaRPr lang="pl-PL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Ogólny</a:t>
                      </a:r>
                      <a:r>
                        <a:rPr lang="pl-PL" sz="1400" baseline="0" dirty="0" smtClean="0"/>
                        <a:t> czas lotów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Dual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PIC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ZADANIA obowiązkowe</a:t>
                      </a:r>
                      <a:endParaRPr lang="pl-PL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Nauka pilotażu – loty po</a:t>
                      </a:r>
                      <a:r>
                        <a:rPr lang="pl-PL" sz="1400" baseline="0" dirty="0" smtClean="0"/>
                        <a:t> kręgu i do strefy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13.00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2.00</a:t>
                      </a:r>
                      <a:endParaRPr lang="pl-PL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B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Nauka podstawowych umiejętności w lotach wg wskazań przyrządów bez widoczności zewnętrznej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3.00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----</a:t>
                      </a:r>
                      <a:endParaRPr lang="pl-PL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Nauka lotów nawigacyjnych VFR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19.00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5.00</a:t>
                      </a:r>
                      <a:endParaRPr lang="pl-PL" sz="14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pl-PL" sz="1400" dirty="0" smtClean="0"/>
                        <a:t>RAZEM:</a:t>
                      </a:r>
                      <a:endParaRPr lang="pl-PL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35.00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7.00*</a:t>
                      </a:r>
                      <a:endParaRPr lang="pl-PL" sz="1400" b="1" dirty="0"/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ZADANIA dodatkowe (nieobowiązkowe)</a:t>
                      </a:r>
                      <a:endParaRPr lang="pl-PL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Loty na nowym wariancie samolotu klasy SEP(L).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2.32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1.00</a:t>
                      </a:r>
                      <a:endParaRPr lang="pl-PL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1"/>
            <a:ext cx="1203907" cy="121374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95536" y="140348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Zakres szkolenia praktycznego do Licencji PPL(A)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47664" y="5517232"/>
            <a:ext cx="7128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*</a:t>
            </a:r>
            <a:r>
              <a:rPr lang="pl-PL" sz="1400" dirty="0"/>
              <a:t> </a:t>
            </a:r>
            <a:r>
              <a:rPr lang="pl-PL" sz="1400" dirty="0" smtClean="0"/>
              <a:t>W </a:t>
            </a:r>
            <a:r>
              <a:rPr lang="pl-PL" sz="1400" dirty="0"/>
              <a:t>celu spełnienia wymagań do koniecznych do uzyskania licencji PPL(A), określonych w FCL.210.A, szkolony musi zaliczyć odpowiedni czasz lotów samodzielnych pod nadzorem instruktora. </a:t>
            </a:r>
          </a:p>
        </p:txBody>
      </p:sp>
    </p:spTree>
    <p:extLst>
      <p:ext uri="{BB962C8B-B14F-4D97-AF65-F5344CB8AC3E}">
        <p14:creationId xmlns="" xmlns:p14="http://schemas.microsoft.com/office/powerpoint/2010/main" val="17270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ClrTx/>
              <a:buSzPct val="100000"/>
            </a:pPr>
            <a:r>
              <a:rPr lang="pl-PL" dirty="0"/>
              <a:t>dotyczące wieku - w dniu wykonania pierwszego lotu samodzielnego musi mieć ukończone 16 lat (FCL.020) </a:t>
            </a:r>
            <a:endParaRPr lang="pl-PL" dirty="0" smtClean="0"/>
          </a:p>
          <a:p>
            <a:pPr algn="just">
              <a:buClrTx/>
              <a:buSzPct val="100000"/>
            </a:pPr>
            <a:r>
              <a:rPr lang="pl-PL" dirty="0"/>
              <a:t>dotyczące wykształcenia – powinien posiadać umiejętność czytania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pisania oraz podstawową wiedzę z zakresu matematyki i fizyki, </a:t>
            </a:r>
            <a:endParaRPr lang="pl-PL" dirty="0" smtClean="0"/>
          </a:p>
          <a:p>
            <a:pPr algn="just">
              <a:buClrTx/>
              <a:buSzPct val="100000"/>
            </a:pPr>
            <a:r>
              <a:rPr lang="pl-PL" dirty="0"/>
              <a:t>dotyczące sprawności psychofizycznej - nie może wykonywać samodzielnych lotów, jeżeli nie posiada ważnego orzeczenia lotniczo-lekarskiego odpowiednie dla licencji PPL(A) – MED.A.030, </a:t>
            </a:r>
            <a:endParaRPr lang="pl-PL" dirty="0" smtClean="0"/>
          </a:p>
          <a:p>
            <a:pPr algn="just">
              <a:buClrTx/>
              <a:buSzPct val="100000"/>
            </a:pPr>
            <a:r>
              <a:rPr lang="pl-PL" dirty="0"/>
              <a:t>dotyczące szkolenia teoretycznego - przed rozpoczęciem szkolenia praktycznego powinien posiadać ukończone z zaliczeniem wymagane szkolenie </a:t>
            </a:r>
            <a:r>
              <a:rPr lang="pl-PL" dirty="0" smtClean="0"/>
              <a:t>teoretyczne, </a:t>
            </a:r>
          </a:p>
          <a:p>
            <a:pPr algn="just">
              <a:buClrTx/>
              <a:buSzPct val="100000"/>
            </a:pPr>
            <a:r>
              <a:rPr lang="pl-PL" dirty="0" smtClean="0"/>
              <a:t>dotyczące zaliczenia wiedzy teoretycznej - kandydat, który ubiega się o zastosowanie zaliczenia pełnego lub w niektórych przedmiotach szkoleniu teoretycznym przed rozpoczęciem szkolenia, musi przedstawić Kierownikowi Szkolenia (HT) oryginały posiadanej licencji, odbytych szkoleń lub zaliczonych egzaminów w celu określenia dopuszczalnych zwolnień w szkoleniu teoretycznym.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1105653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Szkolenie samolotowe – wymagania: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5058604"/>
            <a:ext cx="26661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68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SzPct val="100000"/>
            </a:pPr>
            <a:r>
              <a:rPr lang="pl-PL" sz="1700" b="1" dirty="0" smtClean="0"/>
              <a:t>Wymogi dotyczące ram czasowych szkolenia praktycznego do uzyskania licencji pilota samolotowego turystycznego PPL(A) nie mogą być mniejsze niż: </a:t>
            </a:r>
          </a:p>
          <a:p>
            <a:pPr algn="just">
              <a:buClr>
                <a:schemeClr val="tx1"/>
              </a:buClr>
              <a:buSzPct val="100000"/>
            </a:pPr>
            <a:endParaRPr lang="pl-PL" sz="900" dirty="0"/>
          </a:p>
          <a:p>
            <a:pPr algn="just">
              <a:buClr>
                <a:schemeClr val="tx1"/>
              </a:buClr>
              <a:buSzPct val="100000"/>
            </a:pPr>
            <a:r>
              <a:rPr lang="pl-PL" sz="1700" dirty="0" smtClean="0"/>
              <a:t>a) </a:t>
            </a:r>
            <a:r>
              <a:rPr lang="pl-PL" sz="1700" dirty="0"/>
              <a:t>Szkolenie praktyczne – kandydat musi zaliczyć 45</a:t>
            </a:r>
            <a:r>
              <a:rPr lang="pl-PL" sz="1700" dirty="0" smtClean="0"/>
              <a:t>(*) </a:t>
            </a:r>
            <a:r>
              <a:rPr lang="pl-PL" sz="1700" dirty="0"/>
              <a:t>godzin szkolenia w locie na samolotach, z czego 5 godzin można zaliczyć na szkoleniowych urządzeniach symulacji lotu (FSTD), w tym co najmniej: </a:t>
            </a:r>
          </a:p>
          <a:p>
            <a:pPr algn="just">
              <a:buClr>
                <a:schemeClr val="tx1"/>
              </a:buClr>
              <a:buSzPct val="100000"/>
            </a:pPr>
            <a:r>
              <a:rPr lang="pl-PL" sz="1700" dirty="0"/>
              <a:t>- 25 godzin szkolenia w locie z instruktorem; oraz </a:t>
            </a:r>
          </a:p>
          <a:p>
            <a:pPr algn="just">
              <a:buClr>
                <a:schemeClr val="tx1"/>
              </a:buClr>
              <a:buSzPct val="100000"/>
            </a:pPr>
            <a:r>
              <a:rPr lang="pl-PL" sz="1700" dirty="0"/>
              <a:t>- 10 godzin czasu lotu samodzielnego pod nadzorem, w tym co najmniej 5 godzin czasu lotu samodzielnego w lotach nawigacyjnych, z czego co najmniej 1 lot nawigacyjny na odległość co najmniej 270 km (150 mil morskich), podczas którego należy wykonać lądowania z pełnym zatrzymaniem na 2 lotniskach innych niż lotnisko odlotu. </a:t>
            </a:r>
          </a:p>
          <a:p>
            <a:pPr algn="just">
              <a:buClr>
                <a:schemeClr val="tx1"/>
              </a:buClr>
              <a:buSzPct val="100000"/>
            </a:pPr>
            <a:r>
              <a:rPr lang="pl-PL" sz="1700" dirty="0" smtClean="0"/>
              <a:t>(*) </a:t>
            </a:r>
            <a:r>
              <a:rPr lang="pl-PL" sz="1700" dirty="0"/>
              <a:t>– kandydaci posiadający wcześniej zaliczone doświadczenie jako pilot dowódca może uzyskać zaliczenie tego doświadczenia na poczet tych wymagań, zgodnie z FCL.210.A.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5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/>
          <a:lstStyle/>
          <a:p>
            <a:pPr marL="109728" indent="0">
              <a:buNone/>
            </a:pPr>
            <a:r>
              <a:rPr lang="pl-PL" sz="2400" b="1" u="sng" dirty="0" smtClean="0"/>
              <a:t>Koszty:</a:t>
            </a:r>
          </a:p>
          <a:p>
            <a:pPr marL="109728" indent="0">
              <a:buNone/>
            </a:pPr>
            <a:endParaRPr lang="pl-PL" sz="1800" b="1" u="sng" dirty="0" smtClean="0"/>
          </a:p>
          <a:p>
            <a:pPr marL="109728" indent="0">
              <a:buNone/>
            </a:pPr>
            <a:r>
              <a:rPr lang="pl-PL" sz="1800" b="1" dirty="0" smtClean="0"/>
              <a:t>Szkolenie szybowcowe do tzw. III klasy wyszkolenia (do 65 lotów) – obejmuje szkolenie teoretyczne i praktyczne</a:t>
            </a:r>
          </a:p>
          <a:p>
            <a:pPr marL="109728" indent="0"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Arial Black" pitchFamily="34" charset="0"/>
              </a:rPr>
              <a:t>4750</a:t>
            </a:r>
            <a:r>
              <a:rPr lang="pl-PL" sz="2400" b="1" dirty="0" smtClean="0">
                <a:solidFill>
                  <a:srgbClr val="FF0000"/>
                </a:solidFill>
              </a:rPr>
              <a:t>zł</a:t>
            </a:r>
          </a:p>
          <a:p>
            <a:pPr marL="109728" indent="0">
              <a:buNone/>
            </a:pPr>
            <a:r>
              <a:rPr lang="pl-PL" sz="1800" b="1" dirty="0" smtClean="0"/>
              <a:t>Szkolenie samolotowe do licencji pilota PPL(A):</a:t>
            </a:r>
            <a:endParaRPr lang="pl-PL" sz="1800" b="1" dirty="0"/>
          </a:p>
          <a:p>
            <a:pPr marL="109728" indent="0">
              <a:buNone/>
            </a:pPr>
            <a:r>
              <a:rPr lang="pl-PL" b="1" dirty="0" smtClean="0">
                <a:solidFill>
                  <a:srgbClr val="FF0000"/>
                </a:solidFill>
                <a:latin typeface="Arial Black" pitchFamily="34" charset="0"/>
              </a:rPr>
              <a:t>24750</a:t>
            </a:r>
            <a:r>
              <a:rPr lang="pl-PL" b="1" dirty="0" smtClean="0">
                <a:solidFill>
                  <a:srgbClr val="FF0000"/>
                </a:solidFill>
              </a:rPr>
              <a:t>zł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Aeroklub Radomski </a:t>
            </a:r>
            <a:endParaRPr lang="pl-PL" b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pic>
        <p:nvPicPr>
          <p:cNvPr id="4098" name="Picture 2" descr="C:\Documents and Settings\RAREK\Pulpit\Prezentacja AR\86663453_2715582361870266_94561796739825664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5000661" cy="333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66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b="1" dirty="0"/>
              <a:t>Szkolenie teoretyczne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Aeroklub Radomski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30472A7-BEC0-4821-B6F3-D9B5CABD6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2245358" cy="129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2FA0A88-6E7A-40A9-9DED-792B813391A0}"/>
              </a:ext>
            </a:extLst>
          </p:cNvPr>
          <p:cNvSpPr txBox="1"/>
          <p:nvPr/>
        </p:nvSpPr>
        <p:spPr>
          <a:xfrm>
            <a:off x="3394736" y="277628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www.avioner.pl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7C483923-17E3-4D1B-B389-E5D8B0CE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07194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B20DC1D0-FEF1-4299-912F-A757791CC18A}"/>
              </a:ext>
            </a:extLst>
          </p:cNvPr>
          <p:cNvSpPr txBox="1"/>
          <p:nvPr/>
        </p:nvSpPr>
        <p:spPr>
          <a:xfrm>
            <a:off x="3357554" y="4071942"/>
            <a:ext cx="554181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http://</a:t>
            </a:r>
            <a:r>
              <a:rPr lang="pl-PL" sz="2400" b="1" dirty="0" smtClean="0"/>
              <a:t>lms-grafpromaviation.com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https://zonda.aero/e-learning/</a:t>
            </a:r>
          </a:p>
        </p:txBody>
      </p:sp>
    </p:spTree>
    <p:extLst>
      <p:ext uri="{BB962C8B-B14F-4D97-AF65-F5344CB8AC3E}">
        <p14:creationId xmlns="" xmlns:p14="http://schemas.microsoft.com/office/powerpoint/2010/main" val="18227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/>
          </a:bodyPr>
          <a:lstStyle/>
          <a:p>
            <a:pPr>
              <a:buClrTx/>
              <a:buSzPct val="100000"/>
            </a:pPr>
            <a:r>
              <a:rPr lang="pl-PL" sz="1800" b="1" dirty="0" smtClean="0"/>
              <a:t>Rok założenia – 1946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dirty="0" smtClean="0"/>
              <a:t>Prowadzi działalność w sekcjach: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b="1" i="1" dirty="0" smtClean="0"/>
              <a:t>Szybowcowej,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b="1" i="1" dirty="0" smtClean="0"/>
              <a:t>Samolotowej,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b="1" i="1" dirty="0" smtClean="0"/>
              <a:t>Mikrolotowej,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b="1" i="1" dirty="0" err="1" smtClean="0"/>
              <a:t>Motoparalotniowej</a:t>
            </a:r>
            <a:r>
              <a:rPr lang="pl-PL" sz="1800" b="1" i="1" dirty="0" smtClean="0"/>
              <a:t>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l-PL" sz="1800" b="1" i="1" dirty="0" smtClean="0"/>
              <a:t>Modelarskiej.</a:t>
            </a:r>
          </a:p>
          <a:p>
            <a:pPr>
              <a:buClrTx/>
              <a:buSzPct val="100000"/>
            </a:pPr>
            <a:r>
              <a:rPr lang="pl-PL" sz="1800" dirty="0" smtClean="0"/>
              <a:t>Organizator </a:t>
            </a:r>
            <a:r>
              <a:rPr lang="pl-PL" sz="1800" b="1" dirty="0" smtClean="0"/>
              <a:t>Mistrzostw Świata i Europy w Akrobacji Samolotowej </a:t>
            </a:r>
            <a:br>
              <a:rPr lang="pl-PL" sz="1800" b="1" dirty="0" smtClean="0"/>
            </a:br>
            <a:r>
              <a:rPr lang="pl-PL" sz="1800" b="1" dirty="0" smtClean="0"/>
              <a:t>w klasie Advanced</a:t>
            </a:r>
            <a:r>
              <a:rPr lang="pl-PL" sz="1800" dirty="0" smtClean="0"/>
              <a:t>,</a:t>
            </a:r>
          </a:p>
          <a:p>
            <a:pPr>
              <a:buClrTx/>
              <a:buSzPct val="100000"/>
            </a:pPr>
            <a:r>
              <a:rPr lang="pl-PL" sz="1800" dirty="0" smtClean="0"/>
              <a:t>Organizator </a:t>
            </a:r>
            <a:r>
              <a:rPr lang="pl-PL" sz="1800" b="1" dirty="0" smtClean="0"/>
              <a:t>Szybowcowych Mistrzostw Europy w Akrobacji</a:t>
            </a:r>
            <a:r>
              <a:rPr lang="pl-PL" sz="1800" dirty="0" smtClean="0"/>
              <a:t>,</a:t>
            </a:r>
          </a:p>
          <a:p>
            <a:pPr>
              <a:buClrTx/>
              <a:buSzPct val="100000"/>
            </a:pPr>
            <a:r>
              <a:rPr lang="pl-PL" sz="1800" dirty="0" smtClean="0"/>
              <a:t>Wyróżniony </a:t>
            </a:r>
            <a:r>
              <a:rPr lang="pl-PL" sz="1800" b="1" dirty="0" smtClean="0"/>
              <a:t>Dyplomem Honorowym Międzynarodowej Federacji Lotniczej FAI,</a:t>
            </a:r>
          </a:p>
          <a:p>
            <a:pPr>
              <a:buClrTx/>
              <a:buSzPct val="100000"/>
            </a:pPr>
            <a:r>
              <a:rPr lang="pl-PL" sz="1800" dirty="0" smtClean="0"/>
              <a:t>Wychowawca wielu pokoleń lotników cywilnych</a:t>
            </a:r>
            <a:r>
              <a:rPr lang="pl-PL" sz="1800" dirty="0"/>
              <a:t> </a:t>
            </a:r>
            <a:r>
              <a:rPr lang="pl-PL" sz="1800" dirty="0" smtClean="0"/>
              <a:t>i wojskowych,</a:t>
            </a:r>
          </a:p>
          <a:p>
            <a:pPr>
              <a:buClrTx/>
              <a:buSzPct val="100000"/>
            </a:pPr>
            <a:r>
              <a:rPr lang="pl-PL" sz="1800" dirty="0" smtClean="0"/>
              <a:t>Kontakt: </a:t>
            </a:r>
            <a:r>
              <a:rPr lang="pl-PL" sz="1800" b="1" dirty="0" smtClean="0"/>
              <a:t>tel. 501 511 410 </a:t>
            </a:r>
            <a:r>
              <a:rPr lang="pl-PL" sz="1800" dirty="0" smtClean="0"/>
              <a:t>e</a:t>
            </a:r>
            <a:r>
              <a:rPr lang="pl-PL" sz="1800" b="1" dirty="0" smtClean="0"/>
              <a:t>-</a:t>
            </a:r>
            <a:r>
              <a:rPr lang="pl-PL" sz="1800" dirty="0" smtClean="0"/>
              <a:t>mail: </a:t>
            </a:r>
            <a:r>
              <a:rPr lang="pl-PL" sz="1800" b="1" dirty="0" err="1" smtClean="0"/>
              <a:t>wyszkolenie@aeroklub.radom.pl</a:t>
            </a:r>
            <a:endParaRPr lang="pl-PL" sz="1800" b="1" dirty="0" smtClean="0"/>
          </a:p>
          <a:p>
            <a:pPr marL="365125" indent="3851275">
              <a:buClrTx/>
              <a:buSzPct val="100000"/>
            </a:pPr>
            <a:r>
              <a:rPr lang="pl-PL" sz="1800" b="1" dirty="0" err="1" smtClean="0"/>
              <a:t>info@aeroklub.radom.pl</a:t>
            </a:r>
            <a:endParaRPr lang="pl-PL" sz="1800" b="1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203907" cy="1213748"/>
          </a:xfrm>
          <a:prstGeom prst="rect">
            <a:avLst/>
          </a:prstGeom>
        </p:spPr>
      </p:pic>
      <p:pic>
        <p:nvPicPr>
          <p:cNvPr id="1027" name="Picture 3" descr="C:\Documents and Settings\RAREK\Pulpit\Prezentacja AR\1039731_10151758348974924_1600966499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8765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30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75135" y="1285860"/>
            <a:ext cx="8229600" cy="4681343"/>
          </a:xfrm>
        </p:spPr>
        <p:txBody>
          <a:bodyPr/>
          <a:lstStyle/>
          <a:p>
            <a:pPr marL="109728" indent="0">
              <a:buNone/>
            </a:pPr>
            <a:r>
              <a:rPr lang="pl-PL" sz="1800" b="1" u="sng" dirty="0" smtClean="0"/>
              <a:t>Co dalej – pilocie szybowcowy ?</a:t>
            </a:r>
          </a:p>
          <a:p>
            <a:pPr marL="109728" indent="0">
              <a:buNone/>
            </a:pPr>
            <a:endParaRPr lang="pl-PL" sz="1000" b="1" u="sng" dirty="0" smtClean="0"/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Licencja pilota szybowcowego – SPL (egzaminy teoretyczny i praktyczny)</a:t>
            </a:r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Członkostwo w Aeroklubie Radomskim,</a:t>
            </a:r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Szkolenie uzupełniające - loty termiczne, przeloty, akrobacja, uprawnienia - nowy rodzaj startu oraz nowy typ szybowca,</a:t>
            </a:r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Uczestnictwo w obozach mających na celu podniesienie kwalifikacji lotniczych,</a:t>
            </a:r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Udział w zawodach w kraju i za granicą.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pic>
        <p:nvPicPr>
          <p:cNvPr id="3075" name="Picture 3" descr="C:\Documents and Settings\RAREK\Pulpit\Prezentacja AR\12486026_1121268174559004_7201093247162554179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000528" cy="228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143381"/>
            <a:ext cx="4134247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8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700" b="1" u="sng" dirty="0"/>
              <a:t>Co dalej – pilocie </a:t>
            </a:r>
            <a:r>
              <a:rPr lang="pl-PL" sz="1700" b="1" u="sng" dirty="0" smtClean="0"/>
              <a:t>samolotowy ?</a:t>
            </a:r>
          </a:p>
          <a:p>
            <a:pPr marL="109728" indent="0">
              <a:buNone/>
            </a:pPr>
            <a:endParaRPr lang="pl-PL" sz="1000" b="1" u="sng" dirty="0"/>
          </a:p>
          <a:p>
            <a:pPr marL="531813" indent="-531813">
              <a:buClrTx/>
              <a:buSzPct val="100000"/>
            </a:pPr>
            <a:r>
              <a:rPr lang="pl-PL" sz="1700" dirty="0"/>
              <a:t>Licencja pilota </a:t>
            </a:r>
            <a:r>
              <a:rPr lang="pl-PL" sz="1700" dirty="0" smtClean="0"/>
              <a:t>samolotowego </a:t>
            </a:r>
            <a:r>
              <a:rPr lang="pl-PL" sz="1700" dirty="0"/>
              <a:t>– </a:t>
            </a:r>
            <a:r>
              <a:rPr lang="pl-PL" sz="1700" dirty="0" smtClean="0"/>
              <a:t>PPL(A) </a:t>
            </a:r>
            <a:r>
              <a:rPr lang="pl-PL" sz="1700" dirty="0"/>
              <a:t>(egzaminy teoretyczny i praktyczny)</a:t>
            </a:r>
          </a:p>
          <a:p>
            <a:pPr marL="531813" indent="-531813">
              <a:buClrTx/>
              <a:buSzPct val="100000"/>
            </a:pPr>
            <a:r>
              <a:rPr lang="pl-PL" sz="1700" dirty="0"/>
              <a:t>Członkostwo w Aeroklubie Radomskim,</a:t>
            </a:r>
          </a:p>
          <a:p>
            <a:pPr marL="531813" indent="-531813">
              <a:buClrTx/>
              <a:buSzPct val="100000"/>
            </a:pPr>
            <a:r>
              <a:rPr lang="pl-PL" sz="1700" dirty="0"/>
              <a:t>Szkolenie uzupełniające - loty </a:t>
            </a:r>
            <a:r>
              <a:rPr lang="pl-PL" sz="1700" dirty="0" smtClean="0"/>
              <a:t>doskonalące do strefy i po kręgu, przeloty, szkolenie do uprawnienia VFR noc, holowanie szybowców, nowy typ samolotu, akrobacja, </a:t>
            </a:r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Szkolenie do uzyskania licencji CPL(A) i ATPL(A),</a:t>
            </a:r>
            <a:endParaRPr lang="pl-PL" sz="1700" dirty="0"/>
          </a:p>
          <a:p>
            <a:pPr marL="531813" indent="-531813">
              <a:buClrTx/>
              <a:buSzPct val="100000"/>
            </a:pPr>
            <a:r>
              <a:rPr lang="pl-PL" sz="1700" dirty="0" smtClean="0"/>
              <a:t>Udział </a:t>
            </a:r>
            <a:r>
              <a:rPr lang="pl-PL" sz="1700" dirty="0"/>
              <a:t>w zawodach w kraju i za granicą</a:t>
            </a:r>
            <a:r>
              <a:rPr lang="pl-PL" sz="1700" dirty="0" smtClean="0"/>
              <a:t>.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275915" cy="1286345"/>
          </a:xfrm>
          <a:prstGeom prst="rect">
            <a:avLst/>
          </a:prstGeom>
        </p:spPr>
      </p:pic>
      <p:pic>
        <p:nvPicPr>
          <p:cNvPr id="1026" name="Picture 2" descr="C:\Documents and Settings\RAREK\Pulpit\Prezentacja AR\21167601_10155827579644101_3646102959095609027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40830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RAREK\Pulpit\Prezentacja AR\10914811_766173723462718_4177888049607312740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10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REK\Pulpit\Prezentacja AR\980216_10151760788159924_2060261605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08346" cy="6858000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0"/>
            <a:ext cx="4143404" cy="374243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71604" y="5000636"/>
            <a:ext cx="5937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A P R A S Z A M Y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385765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500174"/>
            <a:ext cx="3825058" cy="239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755575" y="635991"/>
            <a:ext cx="515397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Aeroklub Radomski</a:t>
            </a:r>
            <a:endParaRPr lang="pl-PL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203907" cy="121374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00100" y="4071942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Rafał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Siankowski</a:t>
            </a:r>
            <a:r>
              <a:rPr lang="pl-PL" dirty="0" smtClean="0"/>
              <a:t> – z lotnictwem związany od 1988 r.</a:t>
            </a:r>
          </a:p>
          <a:p>
            <a:endParaRPr lang="pl-PL" dirty="0" smtClean="0"/>
          </a:p>
          <a:p>
            <a:pPr marL="531813" indent="-531813">
              <a:buFont typeface="Wingdings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nalot ogólny: 4500 godzin,</a:t>
            </a:r>
          </a:p>
          <a:p>
            <a:pPr marL="531813" indent="-531813">
              <a:buFont typeface="Wingdings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szef wyszkolenia HT Aeroklubu Radomskiego,</a:t>
            </a:r>
          </a:p>
          <a:p>
            <a:pPr marL="531813" indent="-531813">
              <a:buFont typeface="Wingdings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instruktor pilot szybowcowy i samolotowy,</a:t>
            </a:r>
          </a:p>
          <a:p>
            <a:pPr marL="531813" indent="-531813">
              <a:buFont typeface="Wingdings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Ekspert Państwowej Komisji Badania Wypadków Lotniczych,</a:t>
            </a:r>
          </a:p>
          <a:p>
            <a:pPr marL="531813" indent="-531813">
              <a:buFont typeface="Wingdings" pitchFamily="2" charset="2"/>
              <a:buChar char="ü"/>
            </a:pP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uprawnienia do pilotowania około 45 różnych typów  </a:t>
            </a:r>
            <a:b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samolotów i szybowców.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70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571876"/>
            <a:ext cx="3564424" cy="2376282"/>
          </a:xfrm>
          <a:prstGeom prst="rect">
            <a:avLst/>
          </a:prstGeom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Dlaczego chcemy latać ?</a:t>
            </a:r>
          </a:p>
          <a:p>
            <a:pPr marL="0" indent="0">
              <a:buNone/>
            </a:pPr>
            <a:endParaRPr lang="pl-PL" sz="800" b="1" dirty="0" smtClean="0"/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Zazdrościmy ptakom,</a:t>
            </a:r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Chcemy zdobyć prestiżowy zawód,</a:t>
            </a:r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Chcemy spełnić swoje marzenia,</a:t>
            </a:r>
          </a:p>
          <a:p>
            <a:pPr marL="531813" indent="-531813" algn="just">
              <a:buClr>
                <a:schemeClr val="tx1"/>
              </a:buClr>
              <a:buSzPct val="100000"/>
            </a:pPr>
            <a:r>
              <a:rPr lang="pl-PL" sz="1800" dirty="0" smtClean="0"/>
              <a:t>Fascynacja sportami lotniczymi, w których Polska osiąga znaczące sukcesy na arenie międzynarodowej.</a:t>
            </a:r>
          </a:p>
          <a:p>
            <a:pPr marL="109728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714752"/>
            <a:ext cx="3488412" cy="261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12" y="188640"/>
            <a:ext cx="1428483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03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Co zrobić by rozpocząć przygodę z lataniem ?</a:t>
            </a:r>
          </a:p>
          <a:p>
            <a:pPr marL="0" indent="0">
              <a:buNone/>
            </a:pPr>
            <a:endParaRPr lang="pl-PL" sz="800" b="1" dirty="0" smtClean="0"/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Trzeba mieć wysoką motywację,</a:t>
            </a:r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Legitymować się dobrym stanem zdrowia,</a:t>
            </a:r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Ukończyć szkolenie teoretyczne,</a:t>
            </a:r>
          </a:p>
          <a:p>
            <a:pPr marL="531813" indent="-531813">
              <a:buClr>
                <a:schemeClr val="tx1"/>
              </a:buClr>
              <a:buSzPct val="100000"/>
            </a:pPr>
            <a:r>
              <a:rPr lang="pl-PL" sz="1800" dirty="0" smtClean="0"/>
              <a:t>Spełniać kryterium wieku.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00438"/>
            <a:ext cx="4031308" cy="265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347923" cy="13589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00438"/>
            <a:ext cx="40385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31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7366190"/>
              </p:ext>
            </p:extLst>
          </p:nvPr>
        </p:nvGraphicFramePr>
        <p:xfrm>
          <a:off x="785786" y="2285992"/>
          <a:ext cx="7632826" cy="37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43"/>
                <a:gridCol w="1923540"/>
                <a:gridCol w="2445468"/>
                <a:gridCol w="2519575"/>
              </a:tblGrid>
              <a:tr h="684535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Nr</a:t>
                      </a:r>
                      <a:endParaRPr lang="pl-PL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Klasa 1</a:t>
                      </a:r>
                    </a:p>
                    <a:p>
                      <a:endParaRPr lang="pl-PL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Klasa 2</a:t>
                      </a:r>
                      <a:endParaRPr lang="pl-PL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LAPL</a:t>
                      </a:r>
                      <a:endParaRPr lang="pl-PL" sz="1800" dirty="0"/>
                    </a:p>
                  </a:txBody>
                  <a:tcPr marT="45730" marB="45730"/>
                </a:tc>
              </a:tr>
              <a:tr h="539047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1.</a:t>
                      </a:r>
                      <a:endParaRPr lang="pl-PL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samolotowy zawodowy (CPL)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szybowcowy (SPL)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rekreacyjny</a:t>
                      </a:r>
                      <a:r>
                        <a:rPr lang="pl-PL" sz="1200" b="0" i="0" baseline="0" dirty="0" smtClean="0"/>
                        <a:t> (LAPL)</a:t>
                      </a:r>
                      <a:endParaRPr lang="pl-PL" sz="1200" b="0" i="0" dirty="0"/>
                    </a:p>
                  </a:txBody>
                  <a:tcPr marT="45730" marB="45730"/>
                </a:tc>
              </a:tr>
              <a:tr h="68453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2.</a:t>
                      </a:r>
                      <a:endParaRPr lang="pl-PL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samolotowy w załodze wieloosobowej (MPL)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balonu</a:t>
                      </a:r>
                      <a:r>
                        <a:rPr lang="pl-PL" sz="1200" b="0" i="0" baseline="0" dirty="0" smtClean="0"/>
                        <a:t> wolnego (BPL)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dirty="0" smtClean="0"/>
                        <a:t>Pilot rekreacyjny śmigłowcowy (LAPL)H</a:t>
                      </a:r>
                      <a:endParaRPr lang="pl-PL" sz="1200" b="0" i="0" dirty="0"/>
                    </a:p>
                  </a:txBody>
                  <a:tcPr marT="45730" marB="45730"/>
                </a:tc>
              </a:tr>
              <a:tr h="68453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3.</a:t>
                      </a:r>
                      <a:endParaRPr lang="pl-PL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samolotowy liniowy (ATPL)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szybowcowy (SPL) i pilot balonowy (BPL) - loty zarobkowe 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rekreacyjny szybowcowy (LAPL)S</a:t>
                      </a:r>
                      <a:endParaRPr lang="pl-PL" sz="1200" b="0" i="0" dirty="0"/>
                    </a:p>
                  </a:txBody>
                  <a:tcPr marT="45730" marB="45730"/>
                </a:tc>
              </a:tr>
              <a:tr h="684535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4.</a:t>
                      </a:r>
                      <a:endParaRPr lang="pl-PL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dirty="0" smtClean="0"/>
                        <a:t>Pilot śmigłowcowy zawodowy (CPL)H</a:t>
                      </a:r>
                    </a:p>
                    <a:p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samolotowy turystyczny (PPL)A 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rekreacyjny balonowy (LAPL)B</a:t>
                      </a:r>
                      <a:endParaRPr lang="pl-PL" sz="1200" b="0" i="0" dirty="0"/>
                    </a:p>
                  </a:txBody>
                  <a:tcPr marT="45730" marB="45730"/>
                </a:tc>
              </a:tr>
              <a:tr h="509028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5.</a:t>
                      </a:r>
                      <a:endParaRPr lang="pl-PL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śmigłowcowy liniowy (ATPL)H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śmigłowcowy turystyczny (PPL)H</a:t>
                      </a:r>
                      <a:endParaRPr lang="pl-PL" sz="1200" b="0" i="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l-PL" sz="1200" b="0" i="0" dirty="0"/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84BD3-9344-4472-A72C-B99F448C9FE6}" type="slidenum">
              <a:rPr lang="pl-PL"/>
              <a:pPr>
                <a:defRPr/>
              </a:pPr>
              <a:t>6</a:t>
            </a:fld>
            <a:endParaRPr lang="pl-PL"/>
          </a:p>
        </p:txBody>
      </p:sp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pl-PL" dirty="0" smtClean="0"/>
              <a:t>Aeroklub Radomski</a:t>
            </a:r>
            <a:endParaRPr lang="pl-PL" altLang="pl-PL" dirty="0" smtClean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14348" y="1428736"/>
            <a:ext cx="7704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b="1" dirty="0" smtClean="0">
                <a:solidFill>
                  <a:schemeClr val="tx2"/>
                </a:solidFill>
              </a:rPr>
              <a:t>Licencje pilotów</a:t>
            </a:r>
            <a:r>
              <a:rPr lang="pl-PL" altLang="pl-PL" sz="4400" b="1" dirty="0">
                <a:solidFill>
                  <a:schemeClr val="tx2"/>
                </a:solidFill>
              </a:rPr>
              <a:t/>
            </a:r>
            <a:br>
              <a:rPr lang="pl-PL" altLang="pl-PL" sz="4400" b="1" dirty="0">
                <a:solidFill>
                  <a:schemeClr val="tx2"/>
                </a:solidFill>
              </a:rPr>
            </a:br>
            <a:r>
              <a:rPr lang="pl-PL" altLang="pl-PL" sz="1600" b="1" dirty="0" smtClean="0">
                <a:solidFill>
                  <a:schemeClr val="tx2"/>
                </a:solidFill>
              </a:rPr>
              <a:t>Orzeczenia lotniczo-lekarskie PART-MED Zał. VI do </a:t>
            </a:r>
            <a:r>
              <a:rPr lang="pl-PL" altLang="pl-PL" sz="1600" b="1" dirty="0" err="1" smtClean="0">
                <a:solidFill>
                  <a:schemeClr val="tx2"/>
                </a:solidFill>
              </a:rPr>
              <a:t>rozp</a:t>
            </a:r>
            <a:r>
              <a:rPr lang="pl-PL" altLang="pl-PL" sz="1600" b="1" dirty="0" smtClean="0">
                <a:solidFill>
                  <a:schemeClr val="tx2"/>
                </a:solidFill>
              </a:rPr>
              <a:t>. UE nr 1178/2011</a:t>
            </a:r>
            <a:endParaRPr lang="pl-PL" sz="16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60" y="188640"/>
            <a:ext cx="1285635" cy="129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0005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pl-PL" sz="2300" b="1" dirty="0" smtClean="0"/>
              <a:t>Klasa 1: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12 miesięcy do 40 roku życia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6 miesięcy, gdy wykonują lotnicze przewozy zarobkowe pasażerów w ramach operacji lotniczych w załodze jednoosobowej i osiągnęli wiek 40 lat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6 miesięcy gdy osiągnęli wiek 60 lat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pl-PL" sz="2300" b="1" dirty="0" smtClean="0"/>
              <a:t>Klasa 2: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60 miesięcy do 40 r. ż. Orzeczenie wydane przed osiągnięciem wieku 40 lat traci ważność po osiągnięciu  przez posiadacza licencji wieku 42 lat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24 miesiące pomiędzy 40 a 50 rokiem życia. Orzeczenie wydane przed osiągnięciem wieku 50 lat traci ważność po osiągnięciu przez posiadacza licencji wieku 51 lat</a:t>
            </a:r>
          </a:p>
          <a:p>
            <a:pPr marL="355600" indent="-355600">
              <a:buClrTx/>
              <a:buSzPct val="100000"/>
              <a:buFont typeface="Wingdings" pitchFamily="2" charset="2"/>
              <a:buChar char="§"/>
              <a:defRPr/>
            </a:pPr>
            <a:r>
              <a:rPr lang="pl-PL" sz="2300" dirty="0" smtClean="0"/>
              <a:t>12 miesięcy po osiągnięciu 50 lat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150017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Terminy ważności orzeczeń</a:t>
            </a:r>
            <a:endParaRPr lang="pl-PL" sz="22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12" y="188640"/>
            <a:ext cx="1428483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3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Szkolenie szybowcowe  - wymagania </a:t>
            </a:r>
            <a:r>
              <a:rPr lang="pl-PL" sz="1800" b="1" dirty="0"/>
              <a:t>wobec </a:t>
            </a:r>
            <a:r>
              <a:rPr lang="pl-PL" sz="1800" b="1" dirty="0" smtClean="0"/>
              <a:t>kandydatów:</a:t>
            </a:r>
          </a:p>
          <a:p>
            <a:pPr marL="109728" indent="0" algn="just">
              <a:buNone/>
            </a:pPr>
            <a:endParaRPr lang="pl-PL" sz="1800" dirty="0"/>
          </a:p>
          <a:p>
            <a:pPr marL="452438" indent="-452438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dotyczące </a:t>
            </a:r>
            <a:r>
              <a:rPr lang="pl-PL" sz="1800" dirty="0"/>
              <a:t>wieku - w dniu wykonania pierwszego lotu samodzielnego szkolony musi mieć ukończone 14 lat (FCL.020 lit. b) pkt. 2), </a:t>
            </a:r>
          </a:p>
          <a:p>
            <a:pPr marL="452438" indent="-452438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dotyczące </a:t>
            </a:r>
            <a:r>
              <a:rPr lang="pl-PL" sz="1800" dirty="0"/>
              <a:t>wykształcenia – szkolony powinien posiadać umiejętność czytania i pisania oraz podstawową wiedzę z zakresu matematyki i fizyki, </a:t>
            </a:r>
          </a:p>
          <a:p>
            <a:pPr marL="452438" indent="-452438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dotyczące </a:t>
            </a:r>
            <a:r>
              <a:rPr lang="pl-PL" sz="1800" dirty="0"/>
              <a:t>sprawności psychofizycznej – szkolony nie może wykonywać samodzielnych lotów, jeżeli nie posiada ważnego orzeczenia lotniczo-lekarskiego odpowiednie dla licencji SPL lub LAPL(S) – MED.A.030, </a:t>
            </a:r>
          </a:p>
          <a:p>
            <a:pPr marL="452438" indent="-452438" algn="just">
              <a:buClrTx/>
              <a:buSzPct val="100000"/>
              <a:buFont typeface="+mj-lt"/>
              <a:buAutoNum type="alphaLcParenR"/>
            </a:pPr>
            <a:r>
              <a:rPr lang="pl-PL" sz="1800" dirty="0" smtClean="0"/>
              <a:t>dotyczące </a:t>
            </a:r>
            <a:r>
              <a:rPr lang="pl-PL" sz="1800" dirty="0"/>
              <a:t>szkolenia teoretycznego - przed rozpoczęciem szkolenia praktycznego szkolony powinien posiadać ukończone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zaliczeniem wymagane szkolenie </a:t>
            </a:r>
            <a:r>
              <a:rPr lang="pl-PL" sz="1800" dirty="0" smtClean="0"/>
              <a:t>teoretyczne</a:t>
            </a:r>
            <a:r>
              <a:rPr lang="pl-PL" sz="1800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Aeroklub Radomski</a:t>
            </a:r>
            <a:endParaRPr lang="pl-PL" b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42" y="155251"/>
            <a:ext cx="1318753" cy="1329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0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1" dirty="0" smtClean="0"/>
              <a:t>Teoretyczny Kurs Szybowcowy realizowany jest w oparciu </a:t>
            </a:r>
            <a:br>
              <a:rPr lang="pl-PL" sz="2200" b="1" dirty="0" smtClean="0"/>
            </a:br>
            <a:r>
              <a:rPr lang="pl-PL" sz="2200" b="1" dirty="0" smtClean="0"/>
              <a:t>o </a:t>
            </a:r>
            <a:r>
              <a:rPr lang="pl-PL" altLang="pl-PL" sz="2200" b="1" dirty="0" smtClean="0"/>
              <a:t>rozporządzenie UE nr 1178/2011</a:t>
            </a:r>
            <a:r>
              <a:rPr lang="pl-PL" altLang="pl-PL" sz="2200" b="1" dirty="0" smtClean="0">
                <a:solidFill>
                  <a:schemeClr val="tx2"/>
                </a:solidFill>
              </a:rPr>
              <a:t> </a:t>
            </a:r>
            <a:r>
              <a:rPr lang="pl-PL" sz="2200" b="1" dirty="0" smtClean="0"/>
              <a:t>zał. I część FCL</a:t>
            </a:r>
          </a:p>
          <a:p>
            <a:pPr marL="0" indent="0" algn="just"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100" dirty="0" smtClean="0"/>
              <a:t>Szkolenie teoretyczne obejmuje 65 godzin wykładów i ćwiczeń z następujących przedmiotów:</a:t>
            </a:r>
          </a:p>
          <a:p>
            <a:pPr marL="0" indent="0" algn="just">
              <a:buNone/>
            </a:pPr>
            <a:endParaRPr lang="pl-PL" sz="2100" dirty="0" smtClean="0"/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Prawo lotnicze – 14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Człowiek, możliwości i ograniczenia – 6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Meteorologia – 14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Łączność – 6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Zasady lotu – 10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Procedury – 2 godziny,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Osiągi i planowanie lotu – 3 godziny,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 smtClean="0"/>
              <a:t>Ogólna wiedza o szybowcu -5 godzin,</a:t>
            </a:r>
          </a:p>
          <a:p>
            <a:pPr>
              <a:buClr>
                <a:schemeClr val="tx1"/>
              </a:buClr>
              <a:buSzPct val="100000"/>
            </a:pPr>
            <a:r>
              <a:rPr lang="pl-PL" sz="1900" dirty="0"/>
              <a:t>N</a:t>
            </a:r>
            <a:r>
              <a:rPr lang="pl-PL" sz="1900" dirty="0" smtClean="0"/>
              <a:t>awigacja  - 5 godzin.</a:t>
            </a:r>
          </a:p>
          <a:p>
            <a:endParaRPr lang="pl-PL" sz="24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Aeroklub Radomski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000504"/>
            <a:ext cx="35272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42" y="155251"/>
            <a:ext cx="1318753" cy="1329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1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950</TotalTime>
  <Words>1255</Words>
  <Application>Microsoft Office PowerPoint</Application>
  <PresentationFormat>Pokaz na ekranie (4:3)</PresentationFormat>
  <Paragraphs>240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Slajd 1</vt:lpstr>
      <vt:lpstr>Aeroklub Radomski</vt:lpstr>
      <vt:lpstr>Slajd 3</vt:lpstr>
      <vt:lpstr>Aeroklub Radomski 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</vt:lpstr>
      <vt:lpstr>Aeroklub Radomski </vt:lpstr>
      <vt:lpstr>Aeroklub Radomski </vt:lpstr>
      <vt:lpstr>Aeroklub Radomski</vt:lpstr>
      <vt:lpstr>Aeroklub Radomski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Aeroklub Radomski</dc:title>
  <dc:creator>rafal</dc:creator>
  <cp:lastModifiedBy>Arek</cp:lastModifiedBy>
  <cp:revision>64</cp:revision>
  <dcterms:created xsi:type="dcterms:W3CDTF">2015-01-23T12:22:59Z</dcterms:created>
  <dcterms:modified xsi:type="dcterms:W3CDTF">2020-02-24T14:53:16Z</dcterms:modified>
</cp:coreProperties>
</file>